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entury Schoolbook" panose="02040604050505020304" pitchFamily="18" charset="0"/>
      <p:regular r:id="rId51"/>
      <p:bold r:id="rId52"/>
      <p:italic r:id="rId53"/>
      <p:boldItalic r:id="rId54"/>
    </p:embeddedFont>
    <p:embeddedFont>
      <p:font typeface="Arial Black" panose="020B0A04020102020204" pitchFamily="34" charset="0"/>
      <p:regular r:id="rId55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rMHPRp1W3Y1CoV5oH8C8jmp9k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0865-BAD2-485C-81D8-DADCF2238689}">
  <a:tblStyle styleId="{AAF80865-BAD2-485C-81D8-DADCF223868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8"/>
          </a:solidFill>
        </a:fill>
      </a:tcStyle>
    </a:wholeTbl>
    <a:band1H>
      <a:tcTxStyle/>
      <a:tcStyle>
        <a:tcBdr/>
        <a:fill>
          <a:solidFill>
            <a:srgbClr val="CADEF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EF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E616044-A000-46D5-94AE-D7A1A26C5C9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00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Black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Black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sz="33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6350" y="0"/>
            <a:ext cx="6248400" cy="6858000"/>
          </a:xfrm>
          <a:prstGeom prst="rect">
            <a:avLst/>
          </a:prstGeom>
          <a:gradFill>
            <a:gsLst>
              <a:gs pos="0">
                <a:srgbClr val="0075A2"/>
              </a:gs>
              <a:gs pos="39000">
                <a:schemeClr val="accent2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381000" y="1447800"/>
            <a:ext cx="6762115" cy="296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</a:pPr>
            <a:r>
              <a:rPr lang="en-US" sz="9600">
                <a:solidFill>
                  <a:schemeClr val="lt1"/>
                </a:solidFill>
              </a:rPr>
              <a:t>RADON LESSON</a:t>
            </a:r>
            <a:endParaRPr sz="9600">
              <a:solidFill>
                <a:schemeClr val="lt1"/>
              </a:solidFill>
            </a:endParaRPr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3700" y="1774975"/>
            <a:ext cx="2313125" cy="23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/>
          <p:nvPr/>
        </p:nvSpPr>
        <p:spPr>
          <a:xfrm>
            <a:off x="685800" y="934651"/>
            <a:ext cx="61722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&amp; DNA DAMAGE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3" name="Google Shape;173;p10"/>
          <p:cNvSpPr txBox="1"/>
          <p:nvPr/>
        </p:nvSpPr>
        <p:spPr>
          <a:xfrm>
            <a:off x="6934200" y="1143000"/>
            <a:ext cx="158750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1B</a:t>
            </a:r>
            <a:endParaRPr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4" name="Google Shape;174;p10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0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475" y="1637974"/>
            <a:ext cx="4445776" cy="444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/>
          <p:nvPr/>
        </p:nvSpPr>
        <p:spPr>
          <a:xfrm>
            <a:off x="3886200" y="1171702"/>
            <a:ext cx="4422774" cy="346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508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leading environmental cause of cancer  mortality.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kills about 21,000 people in the U.S. every year.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37084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leading cause of lung cancer in non-smokers.</a:t>
            </a:r>
            <a:endParaRPr/>
          </a:p>
          <a:p>
            <a:pPr marL="721995" marR="0" lvl="1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Smokers exposed to radon double their risk of getting lung cancer.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0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 txBox="1"/>
          <p:nvPr/>
        </p:nvSpPr>
        <p:spPr>
          <a:xfrm>
            <a:off x="638175" y="934272"/>
            <a:ext cx="2209800" cy="2475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en-US" sz="3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How Radon Affects Your Health</a:t>
            </a:r>
            <a:endParaRPr sz="32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 rotWithShape="1">
          <a:blip r:embed="rId3">
            <a:alphaModFix/>
          </a:blip>
          <a:srcRect l="15833" t="3750" r="13332"/>
          <a:stretch/>
        </p:blipFill>
        <p:spPr>
          <a:xfrm>
            <a:off x="5562600" y="2286000"/>
            <a:ext cx="3268475" cy="296085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 txBox="1">
            <a:spLocks noGrp="1"/>
          </p:cNvSpPr>
          <p:nvPr>
            <p:ph type="title" idx="4294967295"/>
          </p:nvPr>
        </p:nvSpPr>
        <p:spPr>
          <a:xfrm>
            <a:off x="679450" y="539554"/>
            <a:ext cx="7848600" cy="112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HOW RADON AFFECTS YOUR HEALTH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190" name="Google Shape;190;p12"/>
          <p:cNvSpPr txBox="1"/>
          <p:nvPr/>
        </p:nvSpPr>
        <p:spPr>
          <a:xfrm>
            <a:off x="692150" y="1950516"/>
            <a:ext cx="4767600" cy="4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54965" marR="573405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we breathe,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decay products may become trapped in our lungs.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damage lung tissue cells and increase the risk of lung cancer.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risk of developing lung cancer from breathing radon depends on two factors:</a:t>
            </a:r>
            <a:endParaRPr sz="2100"/>
          </a:p>
          <a:p>
            <a:pPr marL="812165" marR="5080" lvl="1" indent="-276225" algn="l" rtl="0"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amount of radon in the air that we breathe.</a:t>
            </a:r>
            <a:endParaRPr sz="2100"/>
          </a:p>
          <a:p>
            <a:pPr marL="812165" marR="5080" lvl="1" indent="-276225" algn="l" rtl="0"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long we breathe air containing radon decay products.</a:t>
            </a:r>
            <a:endParaRPr sz="2100"/>
          </a:p>
        </p:txBody>
      </p:sp>
      <p:sp>
        <p:nvSpPr>
          <p:cNvPr id="191" name="Google Shape;191;p1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>
            <a:spLocks noGrp="1"/>
          </p:cNvSpPr>
          <p:nvPr>
            <p:ph type="title" idx="4294967295"/>
          </p:nvPr>
        </p:nvSpPr>
        <p:spPr>
          <a:xfrm>
            <a:off x="679450" y="576178"/>
            <a:ext cx="8412988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HOW RADON DAMAGES CELLS</a:t>
            </a:r>
            <a:endParaRPr sz="3200">
              <a:solidFill>
                <a:srgbClr val="9AC53E"/>
              </a:solidFill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6802572" y="1676400"/>
            <a:ext cx="1630913" cy="16214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706373" y="1447800"/>
            <a:ext cx="7848600" cy="4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125" rIns="0" bIns="0" anchor="t" anchorCtr="0">
            <a:spAutoFit/>
          </a:bodyPr>
          <a:lstStyle/>
          <a:p>
            <a:pPr marL="4699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050"/>
              <a:buFont typeface="Arial"/>
              <a:buChar char="•"/>
            </a:pPr>
            <a:r>
              <a:rPr lang="en-US" sz="20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0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 can be inhaled and exhaled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265" marR="240284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05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half-life of </a:t>
            </a:r>
            <a:r>
              <a:rPr lang="en-US" sz="20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0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3.8 days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6464" marR="2402840" lvl="1" indent="-450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05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Half life is the time required for half of the atoms to decay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265" marR="3362325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050"/>
              <a:buFont typeface="Arial"/>
              <a:buChar char="•"/>
            </a:pPr>
            <a:r>
              <a:rPr lang="en-US" sz="20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0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decay products cling to dust particles in the air which can be inhaled into your lungs and remain stuck to your lung tissue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05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n-US" sz="20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0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breaks down it emits radiation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265" marR="25781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05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Ionizing radiation strike cells causing  physical and/or chemical damage to DNA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1772">
            <a:off x="6205574" y="3870844"/>
            <a:ext cx="2635725" cy="19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/>
          <p:nvPr/>
        </p:nvSpPr>
        <p:spPr>
          <a:xfrm>
            <a:off x="1447800" y="1703065"/>
            <a:ext cx="6400800" cy="44928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0957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4"/>
          <p:cNvSpPr txBox="1"/>
          <p:nvPr/>
        </p:nvSpPr>
        <p:spPr>
          <a:xfrm>
            <a:off x="609600" y="509086"/>
            <a:ext cx="7010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DECAY PRODUCT IN LUNGS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9" name="Google Shape;209;p1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 rot="5400000">
            <a:off x="4936275" y="2291175"/>
            <a:ext cx="3847200" cy="3197400"/>
          </a:xfrm>
          <a:prstGeom prst="homePlate">
            <a:avLst>
              <a:gd name="adj" fmla="val 21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5"/>
          <p:cNvSpPr txBox="1"/>
          <p:nvPr/>
        </p:nvSpPr>
        <p:spPr>
          <a:xfrm>
            <a:off x="685800" y="533400"/>
            <a:ext cx="671893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RADON DAMAGES CELLS</a:t>
            </a:r>
            <a:endParaRPr sz="32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7" name="Google Shape;217;p15"/>
          <p:cNvSpPr/>
          <p:nvPr/>
        </p:nvSpPr>
        <p:spPr>
          <a:xfrm>
            <a:off x="838200" y="1752600"/>
            <a:ext cx="3243580" cy="43001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5"/>
          <p:cNvSpPr txBox="1">
            <a:spLocks noGrp="1"/>
          </p:cNvSpPr>
          <p:nvPr>
            <p:ph type="body" idx="2"/>
          </p:nvPr>
        </p:nvSpPr>
        <p:spPr>
          <a:xfrm>
            <a:off x="5480175" y="2286549"/>
            <a:ext cx="2978400" cy="3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The ionizing radiation emitted by radon causes damage that results in:</a:t>
            </a:r>
            <a:endParaRPr/>
          </a:p>
          <a:p>
            <a:pPr marL="171450" lvl="0" indent="-1333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>
                <a:solidFill>
                  <a:schemeClr val="lt1"/>
                </a:solidFill>
              </a:rPr>
              <a:t>Cell death</a:t>
            </a:r>
            <a:endParaRPr/>
          </a:p>
          <a:p>
            <a:pPr marL="171450" lvl="0" indent="-1333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>
                <a:solidFill>
                  <a:schemeClr val="lt1"/>
                </a:solidFill>
              </a:rPr>
              <a:t>Cell self-repair to its pre-damaged state</a:t>
            </a:r>
            <a:endParaRPr/>
          </a:p>
          <a:p>
            <a:pPr marL="171450" lvl="0" indent="-1333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>
                <a:solidFill>
                  <a:schemeClr val="lt1"/>
                </a:solidFill>
              </a:rPr>
              <a:t>Cell self-misrepair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9" name="Google Shape;219;p1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/>
          <p:nvPr/>
        </p:nvSpPr>
        <p:spPr>
          <a:xfrm>
            <a:off x="0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 idx="4294967295"/>
          </p:nvPr>
        </p:nvSpPr>
        <p:spPr>
          <a:xfrm>
            <a:off x="533400" y="990600"/>
            <a:ext cx="3041650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chemeClr val="lt1"/>
                </a:solidFill>
              </a:rPr>
              <a:t>HOW RADON DAMAGES CELLS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227" name="Google Shape;227;p16"/>
          <p:cNvSpPr txBox="1"/>
          <p:nvPr/>
        </p:nvSpPr>
        <p:spPr>
          <a:xfrm>
            <a:off x="4051300" y="3581400"/>
            <a:ext cx="4267200" cy="242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Cells that self-misrepair after being damaged by ionizing radiation will not necessarily become cancerous</a:t>
            </a:r>
            <a:endParaRPr/>
          </a:p>
          <a:p>
            <a:pPr marL="354965" marR="508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takes multiple genetic injuries over many cell generations for cancer to occur</a:t>
            </a:r>
            <a:endParaRPr/>
          </a:p>
        </p:txBody>
      </p:sp>
      <p:sp>
        <p:nvSpPr>
          <p:cNvPr id="228" name="Google Shape;228;p16"/>
          <p:cNvSpPr/>
          <p:nvPr/>
        </p:nvSpPr>
        <p:spPr>
          <a:xfrm>
            <a:off x="3962400" y="1017893"/>
            <a:ext cx="4562365" cy="22015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 txBox="1"/>
          <p:nvPr/>
        </p:nvSpPr>
        <p:spPr>
          <a:xfrm>
            <a:off x="660400" y="304800"/>
            <a:ext cx="7696200" cy="82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IN THE HOME</a:t>
            </a: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8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2</a:t>
            </a:r>
            <a:endParaRPr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500" y="1784250"/>
            <a:ext cx="6972000" cy="39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type="title" idx="4294967295"/>
          </p:nvPr>
        </p:nvSpPr>
        <p:spPr>
          <a:xfrm>
            <a:off x="685801" y="408965"/>
            <a:ext cx="77724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HOW RADON GETS INTO HOMES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4775" y="1529785"/>
            <a:ext cx="6414451" cy="434101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 txBox="1"/>
          <p:nvPr/>
        </p:nvSpPr>
        <p:spPr>
          <a:xfrm>
            <a:off x="4229100" y="41910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6019800" y="50292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Uranium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8"/>
          <p:cNvSpPr txBox="1"/>
          <p:nvPr/>
        </p:nvSpPr>
        <p:spPr>
          <a:xfrm>
            <a:off x="5029200" y="4569635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Radium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/>
          <p:nvPr/>
        </p:nvSpPr>
        <p:spPr>
          <a:xfrm>
            <a:off x="676275" y="1295400"/>
            <a:ext cx="6654800" cy="1007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 airflow results in a low pressure area.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airflow results in a high pressure area.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Higher pressure under an airfoil causes lift.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644525" y="553304"/>
            <a:ext cx="84994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RADON GETS INTO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54" name="Google Shape;254;p19" descr="Bernoulli's Principle &amp; Equation: Assumptions &amp; Deriv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2470148"/>
            <a:ext cx="5598210" cy="373214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9"/>
          <p:cNvSpPr txBox="1"/>
          <p:nvPr/>
        </p:nvSpPr>
        <p:spPr>
          <a:xfrm>
            <a:off x="304800" y="6306979"/>
            <a:ext cx="6248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source: https://www.sciencefacts.net/bernoullis-principle-and-equation.html</a:t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 idx="4294967295"/>
          </p:nvPr>
        </p:nvSpPr>
        <p:spPr>
          <a:xfrm>
            <a:off x="685800" y="478578"/>
            <a:ext cx="48006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YOU WILL LEARN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46200" y="1235875"/>
            <a:ext cx="7156500" cy="49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Radon?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is Formed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Types of Ionizing Radiation</a:t>
            </a:r>
            <a:endParaRPr/>
          </a:p>
          <a:p>
            <a:pPr marL="354965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Affects Your Health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Damages Cells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Gets into Homes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Causes Higher Radon Levels in Homes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Test for Radon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is Measured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to do if Your Home has High Radon Levels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200" y="1476800"/>
            <a:ext cx="3275425" cy="25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 txBox="1"/>
          <p:nvPr/>
        </p:nvSpPr>
        <p:spPr>
          <a:xfrm>
            <a:off x="644525" y="1371600"/>
            <a:ext cx="7903845" cy="156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3683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First, it travels in small spaces in soil and rock under our homes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Then, it gets drawn into a home through dirt floors, crawl spaces, cracks and pores in floors and walls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0"/>
          <p:cNvSpPr/>
          <p:nvPr/>
        </p:nvSpPr>
        <p:spPr>
          <a:xfrm>
            <a:off x="990600" y="3810000"/>
            <a:ext cx="7042946" cy="206665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0"/>
          <p:cNvSpPr txBox="1"/>
          <p:nvPr/>
        </p:nvSpPr>
        <p:spPr>
          <a:xfrm>
            <a:off x="644525" y="522700"/>
            <a:ext cx="84994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RADON GETS INTO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5" name="Google Shape;265;p20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0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/>
          <p:nvPr/>
        </p:nvSpPr>
        <p:spPr>
          <a:xfrm>
            <a:off x="2362200" y="1524000"/>
            <a:ext cx="4724400" cy="498878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1"/>
          <p:cNvSpPr txBox="1">
            <a:spLocks noGrp="1"/>
          </p:cNvSpPr>
          <p:nvPr>
            <p:ph type="title" idx="4294967295"/>
          </p:nvPr>
        </p:nvSpPr>
        <p:spPr>
          <a:xfrm>
            <a:off x="692150" y="1981200"/>
            <a:ext cx="1987550" cy="130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 b="0">
                <a:latin typeface="Arial"/>
                <a:ea typeface="Arial"/>
                <a:cs typeface="Arial"/>
                <a:sym typeface="Arial"/>
              </a:rPr>
              <a:t>Pressure  differences are created around a house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6907022" y="3019086"/>
            <a:ext cx="1779778" cy="130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moves  from high pressure to low pressure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1"/>
          <p:cNvSpPr txBox="1"/>
          <p:nvPr/>
        </p:nvSpPr>
        <p:spPr>
          <a:xfrm>
            <a:off x="685800" y="429395"/>
            <a:ext cx="72390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5" name="Google Shape;275;p21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title" idx="4294967295"/>
          </p:nvPr>
        </p:nvSpPr>
        <p:spPr>
          <a:xfrm>
            <a:off x="685800" y="567945"/>
            <a:ext cx="838200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200"/>
              <a:buFont typeface="Arial Black"/>
              <a:buNone/>
            </a:pPr>
            <a:r>
              <a:rPr lang="en-US" sz="3200">
                <a:solidFill>
                  <a:srgbClr val="9AC53E"/>
                </a:solidFill>
              </a:rPr>
              <a:t>WHAT CAUSES HIGHER RADON LEVELS IN HOMES</a:t>
            </a:r>
            <a:endParaRPr sz="3200">
              <a:solidFill>
                <a:srgbClr val="9AC53E"/>
              </a:solidFill>
            </a:endParaRPr>
          </a:p>
        </p:txBody>
      </p:sp>
      <p:sp>
        <p:nvSpPr>
          <p:cNvPr id="282" name="Google Shape;282;p22"/>
          <p:cNvSpPr txBox="1"/>
          <p:nvPr/>
        </p:nvSpPr>
        <p:spPr>
          <a:xfrm>
            <a:off x="646177" y="2209800"/>
            <a:ext cx="3276600" cy="195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Weather Factors: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Winds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508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Warmer indoor temperatures than outside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751" y="2299590"/>
            <a:ext cx="2258825" cy="2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025" y="2299588"/>
            <a:ext cx="2258825" cy="22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/>
          <p:nvPr/>
        </p:nvSpPr>
        <p:spPr>
          <a:xfrm>
            <a:off x="1600200" y="1980936"/>
            <a:ext cx="5715000" cy="392804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838200" y="6063437"/>
            <a:ext cx="80010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moves from high pressure area to a low pressure area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685800" y="533400"/>
            <a:ext cx="8531289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4" name="Google Shape;294;p2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/>
          <p:nvPr/>
        </p:nvSpPr>
        <p:spPr>
          <a:xfrm>
            <a:off x="1981200" y="1898650"/>
            <a:ext cx="5054192" cy="3581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609600" y="5486400"/>
            <a:ext cx="8001000" cy="98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 fills the spaces and “caps” the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escaping the exposed soil, but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move to the dry spaces underneath the house.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679450" y="512000"/>
            <a:ext cx="96012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600200" y="1831276"/>
            <a:ext cx="5791200" cy="42482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5"/>
          <p:cNvSpPr txBox="1"/>
          <p:nvPr/>
        </p:nvSpPr>
        <p:spPr>
          <a:xfrm>
            <a:off x="381000" y="3200400"/>
            <a:ext cx="159766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Heating systems raise  indoor air  temperatures.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5"/>
          <p:cNvSpPr txBox="1">
            <a:spLocks noGrp="1"/>
          </p:cNvSpPr>
          <p:nvPr>
            <p:ph type="title" idx="4294967295"/>
          </p:nvPr>
        </p:nvSpPr>
        <p:spPr>
          <a:xfrm>
            <a:off x="6553200" y="1831276"/>
            <a:ext cx="2311400" cy="84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1800"/>
              <a:buFont typeface="Arial Black"/>
              <a:buNone/>
            </a:pPr>
            <a:r>
              <a:rPr lang="en-US" sz="1800" b="0">
                <a:solidFill>
                  <a:srgbClr val="9AC53E"/>
                </a:solidFill>
              </a:rPr>
              <a:t>Radon</a:t>
            </a:r>
            <a:r>
              <a:rPr lang="en-US" sz="1800" b="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>
                <a:latin typeface="Arial"/>
                <a:ea typeface="Arial"/>
                <a:cs typeface="Arial"/>
                <a:sym typeface="Arial"/>
              </a:rPr>
              <a:t>moves from  high pressure area to  a low pressure area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5"/>
          <p:cNvSpPr txBox="1"/>
          <p:nvPr/>
        </p:nvSpPr>
        <p:spPr>
          <a:xfrm>
            <a:off x="685800" y="522700"/>
            <a:ext cx="96012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/>
          <p:nvPr/>
        </p:nvSpPr>
        <p:spPr>
          <a:xfrm>
            <a:off x="693291" y="2566981"/>
            <a:ext cx="5306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Design Factors: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</a:rPr>
              <a:t>A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 flow through vents and chimney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6"/>
          <p:cNvSpPr/>
          <p:nvPr/>
        </p:nvSpPr>
        <p:spPr>
          <a:xfrm>
            <a:off x="6258432" y="228600"/>
            <a:ext cx="2512949" cy="316109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964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6"/>
          <p:cNvSpPr/>
          <p:nvPr/>
        </p:nvSpPr>
        <p:spPr>
          <a:xfrm>
            <a:off x="6258432" y="3511171"/>
            <a:ext cx="2527200" cy="3116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278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6"/>
          <p:cNvSpPr txBox="1"/>
          <p:nvPr/>
        </p:nvSpPr>
        <p:spPr>
          <a:xfrm>
            <a:off x="693291" y="3587125"/>
            <a:ext cx="4302900" cy="20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Activities Within Building: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 forced air systems</a:t>
            </a:r>
            <a:endParaRPr sz="2100"/>
          </a:p>
          <a:p>
            <a:pPr marL="354965" marR="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Combustion appliances</a:t>
            </a:r>
            <a:endParaRPr sz="2100"/>
          </a:p>
          <a:p>
            <a:pPr marL="354965" marR="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Exhaust fans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305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 in lower pressure inside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685800" y="576257"/>
            <a:ext cx="5687948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/>
        </p:nvSpPr>
        <p:spPr>
          <a:xfrm>
            <a:off x="685800" y="528712"/>
            <a:ext cx="55626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TESTING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1" name="Google Shape;331;p27"/>
          <p:cNvSpPr txBox="1"/>
          <p:nvPr/>
        </p:nvSpPr>
        <p:spPr>
          <a:xfrm>
            <a:off x="5309870" y="681546"/>
            <a:ext cx="91948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3</a:t>
            </a:r>
            <a:endParaRPr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32" name="Google Shape;3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1398963"/>
            <a:ext cx="3962400" cy="485081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"/>
          <p:cNvSpPr txBox="1"/>
          <p:nvPr/>
        </p:nvSpPr>
        <p:spPr>
          <a:xfrm>
            <a:off x="4038600" y="1524000"/>
            <a:ext cx="4717800" cy="1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</a:rPr>
              <a:t>Charcoal Radon</a:t>
            </a:r>
            <a:endParaRPr sz="2100" b="1">
              <a:solidFill>
                <a:schemeClr val="dk1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</a:rPr>
              <a:t>Detection Devices</a:t>
            </a:r>
            <a:endParaRPr b="1"/>
          </a:p>
          <a:p>
            <a:pPr marL="720090" marR="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Short-term tests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090" marR="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cost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090" marR="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use</a:t>
            </a:r>
            <a:endParaRPr sz="2100"/>
          </a:p>
          <a:p>
            <a:pPr marL="720725" marR="34290" lvl="0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 in most  hardware stores</a:t>
            </a:r>
            <a:endParaRPr sz="2100"/>
          </a:p>
        </p:txBody>
      </p:sp>
      <p:sp>
        <p:nvSpPr>
          <p:cNvPr id="340" name="Google Shape;340;p28"/>
          <p:cNvSpPr/>
          <p:nvPr/>
        </p:nvSpPr>
        <p:spPr>
          <a:xfrm>
            <a:off x="6248400" y="4495800"/>
            <a:ext cx="2442270" cy="16888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8"/>
          <p:cNvSpPr/>
          <p:nvPr/>
        </p:nvSpPr>
        <p:spPr>
          <a:xfrm>
            <a:off x="3962400" y="4348499"/>
            <a:ext cx="2046694" cy="14070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8"/>
          <p:cNvSpPr/>
          <p:nvPr/>
        </p:nvSpPr>
        <p:spPr>
          <a:xfrm>
            <a:off x="11109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 idx="4294967295"/>
          </p:nvPr>
        </p:nvSpPr>
        <p:spPr>
          <a:xfrm>
            <a:off x="685800" y="624937"/>
            <a:ext cx="1905000" cy="278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>
                <a:solidFill>
                  <a:schemeClr val="lt1"/>
                </a:solidFill>
              </a:rPr>
              <a:t>HOW TO TEST FOR RADON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"/>
          <p:cNvSpPr txBox="1"/>
          <p:nvPr/>
        </p:nvSpPr>
        <p:spPr>
          <a:xfrm>
            <a:off x="635000" y="1419807"/>
            <a:ext cx="4626900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7556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Radon Monitor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2630" marR="5080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Provides a better year round average of 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levels</a:t>
            </a:r>
            <a:endParaRPr/>
          </a:p>
          <a:p>
            <a:pPr marL="721995" marR="0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 days -1 year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9"/>
          <p:cNvSpPr/>
          <p:nvPr/>
        </p:nvSpPr>
        <p:spPr>
          <a:xfrm>
            <a:off x="4724400" y="2944124"/>
            <a:ext cx="3740100" cy="3297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9"/>
          <p:cNvSpPr/>
          <p:nvPr/>
        </p:nvSpPr>
        <p:spPr>
          <a:xfrm>
            <a:off x="609600" y="3667416"/>
            <a:ext cx="3816600" cy="2565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9"/>
          <p:cNvSpPr txBox="1"/>
          <p:nvPr/>
        </p:nvSpPr>
        <p:spPr>
          <a:xfrm>
            <a:off x="635000" y="504401"/>
            <a:ext cx="67263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TO TEST FOR RADON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2" name="Google Shape;352;p29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/>
        </p:nvSpPr>
        <p:spPr>
          <a:xfrm>
            <a:off x="685800" y="514583"/>
            <a:ext cx="64008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&amp; RADIATION</a:t>
            </a:r>
            <a:endParaRPr sz="3600" b="0" i="0" u="none" strike="noStrike" cap="none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6265545" y="728345"/>
            <a:ext cx="109728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1A</a:t>
            </a:r>
            <a:endParaRPr sz="18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t="3588" b="11456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>
            <a:spLocks noGrp="1"/>
          </p:cNvSpPr>
          <p:nvPr>
            <p:ph type="title" idx="4294967295"/>
          </p:nvPr>
        </p:nvSpPr>
        <p:spPr>
          <a:xfrm>
            <a:off x="666750" y="551449"/>
            <a:ext cx="71786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HOW RADON IS MEASURED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359" name="Google Shape;359;p30"/>
          <p:cNvSpPr txBox="1"/>
          <p:nvPr/>
        </p:nvSpPr>
        <p:spPr>
          <a:xfrm>
            <a:off x="673608" y="2036064"/>
            <a:ext cx="2785110" cy="195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1651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Picocuries per liter of air (pCi/L)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EPA action level is 4.0 pCi/L </a:t>
            </a:r>
            <a:r>
              <a:rPr lang="en-US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or more</a:t>
            </a:r>
            <a:endParaRPr sz="2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54965" marR="18605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level of radon is safe</a:t>
            </a:r>
            <a:endParaRPr/>
          </a:p>
        </p:txBody>
      </p:sp>
      <p:sp>
        <p:nvSpPr>
          <p:cNvPr id="360" name="Google Shape;360;p30"/>
          <p:cNvSpPr/>
          <p:nvPr/>
        </p:nvSpPr>
        <p:spPr>
          <a:xfrm>
            <a:off x="3886200" y="2057400"/>
            <a:ext cx="4295775" cy="34782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0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0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>
            <a:spLocks noGrp="1"/>
          </p:cNvSpPr>
          <p:nvPr>
            <p:ph type="title" idx="4294967295"/>
          </p:nvPr>
        </p:nvSpPr>
        <p:spPr>
          <a:xfrm>
            <a:off x="685800" y="518350"/>
            <a:ext cx="7872984" cy="16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WHAT TO DO IF YOUR HOME HAS HIGH RADON LEVELS</a:t>
            </a:r>
            <a:br>
              <a:rPr lang="en-US" sz="3600">
                <a:solidFill>
                  <a:srgbClr val="9AC53E"/>
                </a:solidFill>
              </a:rPr>
            </a:br>
            <a:endParaRPr sz="3600">
              <a:solidFill>
                <a:srgbClr val="9AC53E"/>
              </a:solidFill>
            </a:endParaRPr>
          </a:p>
        </p:txBody>
      </p:sp>
      <p:sp>
        <p:nvSpPr>
          <p:cNvPr id="368" name="Google Shape;368;p31"/>
          <p:cNvSpPr txBox="1"/>
          <p:nvPr/>
        </p:nvSpPr>
        <p:spPr>
          <a:xfrm>
            <a:off x="636778" y="2438400"/>
            <a:ext cx="81510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469265" marR="43815" lvl="0" indent="-390525" algn="l" rtl="0">
              <a:lnSpc>
                <a:spcPct val="143809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all homes or buildings have the same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</a:t>
            </a:r>
            <a:endParaRPr sz="2100"/>
          </a:p>
          <a:p>
            <a:pPr marL="469265" marR="5080" lvl="0" indent="-390525" algn="l" rtl="0">
              <a:lnSpc>
                <a:spcPct val="143809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home may have a low level while the home next door may have a high level</a:t>
            </a:r>
            <a:endParaRPr sz="2100"/>
          </a:p>
        </p:txBody>
      </p:sp>
      <p:pic>
        <p:nvPicPr>
          <p:cNvPr id="369" name="Google Shape;36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" y="4328065"/>
            <a:ext cx="9144000" cy="237753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1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1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"/>
          <p:cNvSpPr txBox="1"/>
          <p:nvPr/>
        </p:nvSpPr>
        <p:spPr>
          <a:xfrm>
            <a:off x="-533400" y="609600"/>
            <a:ext cx="8913153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561465" marR="261620" lvl="0" indent="85471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Testing Is The Only Way	To Know</a:t>
            </a:r>
            <a:endParaRPr sz="54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77" name="Google Shape;37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43200"/>
            <a:ext cx="9144000" cy="237753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2"/>
          <p:cNvSpPr txBox="1"/>
          <p:nvPr/>
        </p:nvSpPr>
        <p:spPr>
          <a:xfrm>
            <a:off x="167640" y="4963180"/>
            <a:ext cx="3581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100 pCi/L</a:t>
            </a:r>
            <a:endParaRPr sz="24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9" name="Google Shape;379;p32"/>
          <p:cNvSpPr txBox="1"/>
          <p:nvPr/>
        </p:nvSpPr>
        <p:spPr>
          <a:xfrm>
            <a:off x="2286000" y="4932758"/>
            <a:ext cx="38303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1,25 pCi/L</a:t>
            </a:r>
            <a:endParaRPr sz="24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4584993" y="4963180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25 pCi/L</a:t>
            </a:r>
            <a:endParaRPr sz="24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1" name="Google Shape;381;p32"/>
          <p:cNvSpPr txBox="1"/>
          <p:nvPr/>
        </p:nvSpPr>
        <p:spPr>
          <a:xfrm>
            <a:off x="7467600" y="4963180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???</a:t>
            </a:r>
            <a:endParaRPr sz="2400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3"/>
          <p:cNvSpPr txBox="1"/>
          <p:nvPr/>
        </p:nvSpPr>
        <p:spPr>
          <a:xfrm>
            <a:off x="665480" y="430853"/>
            <a:ext cx="8707120" cy="118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7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DON’T PANIC…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very high radon levels can be reduced!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650" y="1761675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 txBox="1">
            <a:spLocks noGrp="1"/>
          </p:cNvSpPr>
          <p:nvPr>
            <p:ph type="title" idx="4294967295"/>
          </p:nvPr>
        </p:nvSpPr>
        <p:spPr>
          <a:xfrm>
            <a:off x="704850" y="498356"/>
            <a:ext cx="775335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WHAT TO DO IF YOUR HOME HAS HIGH RADON LEVELS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397" name="Google Shape;397;p34"/>
          <p:cNvSpPr/>
          <p:nvPr/>
        </p:nvSpPr>
        <p:spPr>
          <a:xfrm>
            <a:off x="5124450" y="1828800"/>
            <a:ext cx="3474717" cy="40479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4"/>
          <p:cNvSpPr txBox="1"/>
          <p:nvPr/>
        </p:nvSpPr>
        <p:spPr>
          <a:xfrm>
            <a:off x="-3886200" y="2142118"/>
            <a:ext cx="8896500" cy="3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4775835" marR="1314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“radon mitigator” is  trained to lower radon levels in homes and  buildings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75835" marR="35687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radon mitigation  system may include: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18735" marR="356870" lvl="0" indent="-276225" algn="l" rtl="0"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Plastic pipe extending from basement to above the roof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18735" marR="356870" lvl="0" indent="-276225" algn="l" rtl="0"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Fan to suck the radon from  the ground, into the pipe, and  out into the air above the roof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4"/>
          <p:cNvSpPr txBox="1"/>
          <p:nvPr/>
        </p:nvSpPr>
        <p:spPr>
          <a:xfrm>
            <a:off x="228600" y="6291590"/>
            <a:ext cx="8077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Colorado Department of Public Health: infographic (2018). </a:t>
            </a: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Your  Home Safe from Radon. </a:t>
            </a: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[PDF]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6" name="Google Shape;406;p35"/>
          <p:cNvGraphicFramePr/>
          <p:nvPr/>
        </p:nvGraphicFramePr>
        <p:xfrm>
          <a:off x="914400" y="838200"/>
          <a:ext cx="7164075" cy="4819650"/>
        </p:xfrm>
        <a:graphic>
          <a:graphicData uri="http://schemas.openxmlformats.org/drawingml/2006/table">
            <a:tbl>
              <a:tblPr firstRow="1" bandRow="1">
                <a:noFill/>
                <a:tableStyleId>{FE616044-A000-46D5-94AE-D7A1A26C5C99}</a:tableStyleId>
              </a:tblPr>
              <a:tblGrid>
                <a:gridCol w="95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6925">
                <a:tc gridSpan="5"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“The Only Way To Know”</a:t>
                      </a:r>
                      <a:endParaRPr sz="3200"/>
                    </a:p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Home Radon Test</a:t>
                      </a:r>
                      <a:endParaRPr sz="320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3872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250">
                <a:tc>
                  <a:txBody>
                    <a:bodyPr/>
                    <a:lstStyle/>
                    <a:p>
                      <a:pPr marL="91440" marR="14795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Test  Kit  Serial  #</a:t>
                      </a:r>
                      <a:endParaRPr sz="180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Prediction</a:t>
                      </a:r>
                      <a:endParaRPr sz="1800"/>
                    </a:p>
                    <a:p>
                      <a:pPr marL="91440" marR="321945" lvl="0" indent="0" algn="just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(Above, at or  below 4pCi/L  action level ,  and why)</a:t>
                      </a:r>
                      <a:endParaRPr sz="140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Environmental</a:t>
                      </a:r>
                      <a:endParaRPr sz="1800"/>
                    </a:p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Observations</a:t>
                      </a:r>
                      <a:endParaRPr sz="1800"/>
                    </a:p>
                    <a:p>
                      <a:pPr marL="91440" marR="299085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(external &amp; internal  variables over  duration of test)</a:t>
                      </a:r>
                      <a:endParaRPr sz="140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158750" lvl="0" indent="0" algn="l" rtl="0">
                        <a:lnSpc>
                          <a:spcPct val="100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Actual  Test  Results  (pCi/L)</a:t>
                      </a:r>
                      <a:endParaRPr sz="180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065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Inferences</a:t>
                      </a:r>
                      <a:endParaRPr sz="1800"/>
                    </a:p>
                    <a:p>
                      <a:pPr marL="92075" marR="179705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(Variables that  may impact  reliability of  test)</a:t>
                      </a:r>
                      <a:endParaRPr sz="140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7" name="Google Shape;407;p3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 txBox="1">
            <a:spLocks noGrp="1"/>
          </p:cNvSpPr>
          <p:nvPr>
            <p:ph type="title"/>
          </p:nvPr>
        </p:nvSpPr>
        <p:spPr>
          <a:xfrm>
            <a:off x="609600" y="6286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THIS PRESENTATION WAS ADAPTED FROM THE FOLLOWING RESOURCES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14" name="Google Shape;414;p36"/>
          <p:cNvSpPr txBox="1">
            <a:spLocks noGrp="1"/>
          </p:cNvSpPr>
          <p:nvPr>
            <p:ph type="body" idx="1"/>
          </p:nvPr>
        </p:nvSpPr>
        <p:spPr>
          <a:xfrm>
            <a:off x="838200" y="2506662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1800"/>
              <a:buChar char="•"/>
            </a:pPr>
            <a:r>
              <a:rPr lang="en-US" sz="1800"/>
              <a:t>Connecticut Department of Public Health, Mrs. Sullivan: radon lesson (no date). Radon Lesson. [PowerPoint presentation]</a:t>
            </a:r>
            <a:endParaRPr sz="1800"/>
          </a:p>
          <a:p>
            <a:pPr marL="171450" lvl="0" indent="-1143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1800"/>
              <a:buChar char="•"/>
            </a:pPr>
            <a:r>
              <a:rPr lang="en-US" sz="1800"/>
              <a:t>DESP 3R’s: teacher resource (no date). Unit 3: What is Radon? [Word document]</a:t>
            </a:r>
            <a:endParaRPr sz="1800"/>
          </a:p>
          <a:p>
            <a:pPr marL="171450" lvl="0" indent="-1143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1800"/>
              <a:buChar char="•"/>
            </a:pPr>
            <a:r>
              <a:rPr lang="en-US" sz="1800"/>
              <a:t>EPA: radon overview (no date).  Education Outreach packet. [powerpoint presentation]</a:t>
            </a:r>
            <a:endParaRPr sz="1800"/>
          </a:p>
          <a:p>
            <a:pPr marL="171450" lvl="0" indent="-1143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1800"/>
              <a:buChar char="•"/>
            </a:pPr>
            <a:r>
              <a:rPr lang="en-US" sz="1800"/>
              <a:t>Utah Department of Environmental Quality, Eleanor Divver: radiology lesson (no date). Radiological Basics. [PowerPoint presentation]</a:t>
            </a:r>
            <a:endParaRPr sz="180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415" name="Google Shape;415;p36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/>
        </p:nvSpPr>
        <p:spPr>
          <a:xfrm>
            <a:off x="685800" y="304800"/>
            <a:ext cx="8077200" cy="82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POSTER CONTEST </a:t>
            </a:r>
            <a:r>
              <a:rPr lang="en-US" sz="18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PART 4</a:t>
            </a:r>
            <a:endParaRPr sz="18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22" name="Google Shape;42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712" y="1752600"/>
            <a:ext cx="536257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7"/>
          <p:cNvSpPr txBox="1"/>
          <p:nvPr/>
        </p:nvSpPr>
        <p:spPr>
          <a:xfrm>
            <a:off x="2350375" y="5521697"/>
            <a:ext cx="486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 NH Radon Poster Contest Winner</a:t>
            </a:r>
            <a:endParaRPr sz="18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"/>
          <p:cNvSpPr txBox="1">
            <a:spLocks noGrp="1"/>
          </p:cNvSpPr>
          <p:nvPr>
            <p:ph type="title" idx="4294967295"/>
          </p:nvPr>
        </p:nvSpPr>
        <p:spPr>
          <a:xfrm>
            <a:off x="685800" y="501103"/>
            <a:ext cx="7023100" cy="5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POSSIBLE POSTER TOPICS: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31" name="Google Shape;431;p38"/>
          <p:cNvSpPr txBox="1"/>
          <p:nvPr/>
        </p:nvSpPr>
        <p:spPr>
          <a:xfrm>
            <a:off x="765800" y="1332525"/>
            <a:ext cx="80442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6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</a:t>
            </a: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topic to focus on from the list below …</a:t>
            </a:r>
            <a:endParaRPr sz="2100"/>
          </a:p>
          <a:p>
            <a:pPr marL="526415" marR="0" lvl="0" indent="-450850" algn="l" rtl="0">
              <a:lnSpc>
                <a:spcPct val="100000"/>
              </a:lnSpc>
              <a:spcBef>
                <a:spcPts val="246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 Black"/>
              <a:buAutoNum type="arabicPeriod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radon?</a:t>
            </a:r>
            <a:endParaRPr sz="2100"/>
          </a:p>
          <a:p>
            <a:pPr marL="526416" marR="0" lvl="0" indent="-450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 Black"/>
              <a:buAutoNum type="arabicPeriod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does radon come from?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6415" marR="0" lvl="0" indent="-450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 Black"/>
              <a:buAutoNum type="arabicPeriod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radon get into our homes?</a:t>
            </a:r>
            <a:endParaRPr sz="2100"/>
          </a:p>
          <a:p>
            <a:pPr marL="526415" marR="0" lvl="0" indent="-450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 Black"/>
              <a:buAutoNum type="arabicPeriod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 can cause lung cancer.</a:t>
            </a:r>
            <a:endParaRPr sz="2100"/>
          </a:p>
          <a:p>
            <a:pPr marL="526415" marR="0" lvl="0" indent="-450850" algn="l" rtl="0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 Black"/>
              <a:buAutoNum type="arabicPeriod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your home for radon.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8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8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075" y="2140900"/>
            <a:ext cx="2869925" cy="28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9"/>
          <p:cNvSpPr txBox="1">
            <a:spLocks noGrp="1"/>
          </p:cNvSpPr>
          <p:nvPr>
            <p:ph type="title" idx="4294967295"/>
          </p:nvPr>
        </p:nvSpPr>
        <p:spPr>
          <a:xfrm>
            <a:off x="685800" y="538242"/>
            <a:ext cx="75438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ARTWORK REQUIREMENTS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40" name="Google Shape;440;p39"/>
          <p:cNvSpPr txBox="1"/>
          <p:nvPr/>
        </p:nvSpPr>
        <p:spPr>
          <a:xfrm>
            <a:off x="697230" y="1524000"/>
            <a:ext cx="7532400" cy="3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354965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student names on front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26670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a title and topic on the front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266700" algn="l" rtl="0">
              <a:lnSpc>
                <a:spcPct val="108181"/>
              </a:lnSpc>
              <a:spcBef>
                <a:spcPts val="635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paper provided and fill out the Artwork Submission  Form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15619" lvl="0" indent="-266700" algn="l" rtl="0">
              <a:lnSpc>
                <a:spcPct val="108181"/>
              </a:lnSpc>
              <a:spcBef>
                <a:spcPts val="595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with markers, crayons, paint, collage, pencil,  photographs, or computer graphics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266700" algn="l" rtl="0">
              <a:lnSpc>
                <a:spcPct val="114090"/>
              </a:lnSpc>
              <a:spcBef>
                <a:spcPts val="295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not use copyrighted characters, logos, or brand names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1344295" lvl="0" indent="-266700" algn="l" rtl="0">
              <a:lnSpc>
                <a:spcPct val="108181"/>
              </a:lnSpc>
              <a:spcBef>
                <a:spcPts val="635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Message should be large, readable, and easily  reproduced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266700" algn="l" rtl="0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>
                <a:srgbClr val="9AC53E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One-inch</a:t>
            </a:r>
            <a:r>
              <a:rPr lang="en-US" sz="2100">
                <a:solidFill>
                  <a:schemeClr val="dk1"/>
                </a:solidFill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(1”) margin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9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/>
        </p:nvSpPr>
        <p:spPr>
          <a:xfrm>
            <a:off x="3987800" y="1066800"/>
            <a:ext cx="4648200" cy="31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469265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odorless, invisible, tasteless, radioactive gas found in nature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6464" marR="5080" lvl="1" indent="-457199" algn="l" rtl="0"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Radioactive means that it emits radiation when the atoms spontaneously change into  different atoms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265" marR="508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Builds up in many homes and buildings and can be a health hazard for you and your family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0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280035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chemeClr val="lt1"/>
                </a:solidFill>
              </a:rPr>
              <a:t>WHAT IS RADON?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l="35000" t="47652" r="38333" b="8912"/>
          <a:stretch/>
        </p:blipFill>
        <p:spPr>
          <a:xfrm>
            <a:off x="566050" y="2239804"/>
            <a:ext cx="24384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563" y="1936813"/>
            <a:ext cx="6849977" cy="380672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0"/>
          <p:cNvSpPr txBox="1">
            <a:spLocks noGrp="1"/>
          </p:cNvSpPr>
          <p:nvPr>
            <p:ph type="title" idx="4294967295"/>
          </p:nvPr>
        </p:nvSpPr>
        <p:spPr>
          <a:xfrm>
            <a:off x="660467" y="560322"/>
            <a:ext cx="32004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PRIZES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51" name="Google Shape;451;p40"/>
          <p:cNvSpPr txBox="1"/>
          <p:nvPr/>
        </p:nvSpPr>
        <p:spPr>
          <a:xfrm>
            <a:off x="3597612" y="1176875"/>
            <a:ext cx="24999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81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en-US" sz="2400" baseline="30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nd </a:t>
            </a: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Place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$75 prize for grades 5-6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$75 prize for grades 7-8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$100 prize for each winning classroom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2" name="Google Shape;452;p40"/>
          <p:cNvSpPr txBox="1"/>
          <p:nvPr/>
        </p:nvSpPr>
        <p:spPr>
          <a:xfrm>
            <a:off x="863728" y="1176875"/>
            <a:ext cx="27939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n-US" sz="2400" baseline="30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 </a:t>
            </a: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Place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 $100 prize for grades 5-6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 $100 prize for grades 7-8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$100 prize for each winning classroom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453" name="Google Shape;453;p40"/>
          <p:cNvSpPr txBox="1"/>
          <p:nvPr/>
        </p:nvSpPr>
        <p:spPr>
          <a:xfrm>
            <a:off x="6011921" y="1176875"/>
            <a:ext cx="2793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n-US" sz="2400" baseline="30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rd </a:t>
            </a: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Place 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$50 prize for grades 5-6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$50 prize for grades 7-8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$100 prize for each winning classroom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4" name="Google Shape;45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9702">
            <a:off x="7125043" y="5422795"/>
            <a:ext cx="1616218" cy="1207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body" idx="4294967295"/>
          </p:nvPr>
        </p:nvSpPr>
        <p:spPr>
          <a:xfrm>
            <a:off x="683261" y="2094168"/>
            <a:ext cx="4643400" cy="29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678815" lvl="0" indent="-3924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Char char="•"/>
            </a:pPr>
            <a:r>
              <a:rPr lang="en-US"/>
              <a:t>Is a radioactive element that was present when earth formed – and still exists today!</a:t>
            </a:r>
            <a:endParaRPr/>
          </a:p>
          <a:p>
            <a:pPr marL="678180" lvl="0" indent="-39179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3150"/>
              <a:buChar char="•"/>
            </a:pPr>
            <a:r>
              <a:rPr lang="en-US"/>
              <a:t>When uranium breaks down (decays) it</a:t>
            </a:r>
            <a:r>
              <a:rPr lang="en-US" sz="1900"/>
              <a:t> forms radium.</a:t>
            </a:r>
            <a:endParaRPr sz="1900" b="1">
              <a:solidFill>
                <a:srgbClr val="FF9900"/>
              </a:solidFill>
            </a:endParaRPr>
          </a:p>
          <a:p>
            <a:pPr marL="678180" lvl="0" indent="-39179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3150"/>
              <a:buChar char="•"/>
            </a:pPr>
            <a:r>
              <a:rPr lang="en-US"/>
              <a:t>When radium breaks down (decays) it forms </a:t>
            </a:r>
            <a:r>
              <a:rPr lang="en-US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radon.</a:t>
            </a:r>
            <a:endParaRPr b="1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5"/>
          <p:cNvSpPr txBox="1">
            <a:spLocks noGrp="1"/>
          </p:cNvSpPr>
          <p:nvPr>
            <p:ph type="title" idx="4294967295"/>
          </p:nvPr>
        </p:nvSpPr>
        <p:spPr>
          <a:xfrm>
            <a:off x="685800" y="518350"/>
            <a:ext cx="84994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HOW RADON IS FORMED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762000" y="1371600"/>
            <a:ext cx="4114165" cy="78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URANIUM:</a:t>
            </a:r>
            <a:r>
              <a:rPr lang="en-US" sz="5000" b="0" i="0" u="none" strike="noStrike" cap="non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3300" b="0" i="0" u="none" strike="noStrike" cap="non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5791200" y="2388235"/>
            <a:ext cx="2806700" cy="3352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1066800" y="1371600"/>
            <a:ext cx="7087172" cy="460555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8199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6"/>
          <p:cNvGrpSpPr/>
          <p:nvPr/>
        </p:nvGrpSpPr>
        <p:grpSpPr>
          <a:xfrm>
            <a:off x="73064" y="3589891"/>
            <a:ext cx="9023348" cy="2970889"/>
            <a:chOff x="73064" y="3742291"/>
            <a:chExt cx="9023348" cy="2970889"/>
          </a:xfrm>
        </p:grpSpPr>
        <p:sp>
          <p:nvSpPr>
            <p:cNvPr id="132" name="Google Shape;132;p6"/>
            <p:cNvSpPr txBox="1"/>
            <p:nvPr/>
          </p:nvSpPr>
          <p:spPr>
            <a:xfrm>
              <a:off x="8258213" y="3742291"/>
              <a:ext cx="838199" cy="258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216534" marR="5080" lvl="0" indent="-20446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9AC53E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Radon</a:t>
              </a:r>
              <a:endParaRPr sz="1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1676400" y="6343848"/>
              <a:ext cx="12472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9AC53E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Uranium</a:t>
              </a:r>
              <a:endParaRPr sz="18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73064" y="4047668"/>
              <a:ext cx="11259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9AC53E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Radium</a:t>
              </a:r>
              <a:endParaRPr sz="18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85800" y="4232334"/>
              <a:ext cx="881163" cy="436464"/>
            </a:xfrm>
            <a:prstGeom prst="rightArrow">
              <a:avLst>
                <a:gd name="adj1" fmla="val 37430"/>
                <a:gd name="adj2" fmla="val 562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 rot="-1968553">
              <a:off x="2824686" y="6072802"/>
              <a:ext cx="881163" cy="436464"/>
            </a:xfrm>
            <a:prstGeom prst="rightArrow">
              <a:avLst>
                <a:gd name="adj1" fmla="val 37430"/>
                <a:gd name="adj2" fmla="val 562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 rot="10800000">
              <a:off x="7924800" y="3871493"/>
              <a:ext cx="881163" cy="436464"/>
            </a:xfrm>
            <a:prstGeom prst="rightArrow">
              <a:avLst>
                <a:gd name="adj1" fmla="val 37430"/>
                <a:gd name="adj2" fmla="val 562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6"/>
          <p:cNvSpPr txBox="1"/>
          <p:nvPr/>
        </p:nvSpPr>
        <p:spPr>
          <a:xfrm>
            <a:off x="457200" y="462171"/>
            <a:ext cx="8534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PERIODIC TABLE OF ELEMENTS 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 idx="4294967295"/>
          </p:nvPr>
        </p:nvSpPr>
        <p:spPr>
          <a:xfrm>
            <a:off x="457200" y="457396"/>
            <a:ext cx="83820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TYPES OF IONIZING RADIATION</a:t>
            </a:r>
            <a:endParaRPr sz="2850">
              <a:solidFill>
                <a:srgbClr val="9AC53E"/>
              </a:solidFill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457200" y="1317913"/>
            <a:ext cx="4419600" cy="49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Radiation is energy that moves from one place to  another by waves or atomic particles.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8450" marR="5080" lvl="0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Ionizing Radiation is a type of high-energy radiation that has enough energy to remove an electron (negative particle) from an atom causing it to become ionized. </a:t>
            </a:r>
            <a:endParaRPr/>
          </a:p>
          <a:p>
            <a:pPr marL="755650" marR="5080" lvl="1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will focus on 3 types of ionizing radiation:</a:t>
            </a:r>
            <a:endParaRPr/>
          </a:p>
          <a:p>
            <a:pPr marL="1212850" marR="5080" lvl="2" indent="-28575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Alpha</a:t>
            </a:r>
            <a:endParaRPr/>
          </a:p>
          <a:p>
            <a:pPr marL="1212850" marR="5080" lvl="2" indent="-28575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Beta</a:t>
            </a:r>
            <a:endParaRPr/>
          </a:p>
          <a:p>
            <a:pPr marL="1212850" marR="5080" lvl="2" indent="-28575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Gamma</a:t>
            </a: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5213013" y="1295400"/>
            <a:ext cx="3473037" cy="251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5213013" y="3922438"/>
            <a:ext cx="3473037" cy="245013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 idx="4294967295"/>
          </p:nvPr>
        </p:nvSpPr>
        <p:spPr>
          <a:xfrm>
            <a:off x="704850" y="506390"/>
            <a:ext cx="775335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TYPES OF IONIZING RADIATION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2819400" y="1350962"/>
            <a:ext cx="5105400" cy="508634"/>
          </a:xfrm>
          <a:custGeom>
            <a:avLst/>
            <a:gdLst/>
            <a:ahLst/>
            <a:cxnLst/>
            <a:rect l="l" t="t" r="r" b="b"/>
            <a:pathLst>
              <a:path w="5105400" h="508635" extrusionOk="0">
                <a:moveTo>
                  <a:pt x="0" y="508063"/>
                </a:moveTo>
                <a:lnTo>
                  <a:pt x="5105400" y="508063"/>
                </a:lnTo>
                <a:lnTo>
                  <a:pt x="5105400" y="0"/>
                </a:lnTo>
                <a:lnTo>
                  <a:pt x="0" y="0"/>
                </a:lnTo>
                <a:lnTo>
                  <a:pt x="0" y="50806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5" name="Google Shape;155;p8"/>
          <p:cNvGraphicFramePr/>
          <p:nvPr/>
        </p:nvGraphicFramePr>
        <p:xfrm>
          <a:off x="704850" y="185959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{AAF80865-BAD2-485C-81D8-DADCF2238689}</a:tableStyleId>
              </a:tblPr>
              <a:tblGrid>
                <a:gridCol w="16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u="none" strike="noStrike" cap="none"/>
                        <a:t>Type</a:t>
                      </a:r>
                      <a:endParaRPr sz="13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Characteristic</a:t>
                      </a:r>
                      <a:endParaRPr sz="13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Alpha (α)</a:t>
                      </a:r>
                      <a:endParaRPr sz="13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Particle is relatively large</a:t>
                      </a:r>
                      <a:endParaRPr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Composed of 2 neutrons and 2 protons</a:t>
                      </a:r>
                      <a:endParaRPr sz="1400"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Has a mass of four atomic mass units</a:t>
                      </a:r>
                      <a:endParaRPr sz="1400"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Has an electrical charge of +2</a:t>
                      </a:r>
                      <a:endParaRPr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Not very penetrating</a:t>
                      </a:r>
                      <a:endParaRPr sz="1400"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Extremely hazardous when particles enter</a:t>
                      </a:r>
                      <a:endParaRPr/>
                    </a:p>
                    <a:p>
                      <a:pPr marL="3784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the body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Beta (β) </a:t>
                      </a:r>
                      <a:endParaRPr sz="13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Particle is very small</a:t>
                      </a:r>
                      <a:endParaRPr sz="1400"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Is an electron</a:t>
                      </a:r>
                      <a:endParaRPr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Has a charge of -1</a:t>
                      </a:r>
                      <a:endParaRPr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Can penetrate body tissue externally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Gamma (γ) </a:t>
                      </a:r>
                      <a:endParaRPr sz="135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Ray has no mass and no charge</a:t>
                      </a:r>
                      <a:endParaRPr/>
                    </a:p>
                    <a:p>
                      <a:pPr marL="378460" marR="281940" lvl="0" indent="-28701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Can easily penetrate body tissues from an external source</a:t>
                      </a:r>
                      <a:endParaRPr sz="1400"/>
                    </a:p>
                    <a:p>
                      <a:pPr marL="378460" marR="0" lvl="0" indent="-287019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/>
                        <a:t>Electromagnetic radiation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6" name="Google Shape;156;p8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/>
          <p:nvPr/>
        </p:nvSpPr>
        <p:spPr>
          <a:xfrm>
            <a:off x="2593594" y="4592524"/>
            <a:ext cx="3679826" cy="190381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3" name="Google Shape;163;p9"/>
          <p:cNvGraphicFramePr/>
          <p:nvPr/>
        </p:nvGraphicFramePr>
        <p:xfrm>
          <a:off x="1155700" y="164163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{FE616044-A000-46D5-94AE-D7A1A26C5C99}</a:tableStyleId>
              </a:tblPr>
              <a:tblGrid>
                <a:gridCol w="115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725">
                <a:tc gridSpan="5"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Observations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Inferences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5">
                <a:tc>
                  <a:txBody>
                    <a:bodyPr/>
                    <a:lstStyle/>
                    <a:p>
                      <a:pPr marL="91440" marR="467994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Ball  Type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13652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Trial  #1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14922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Trial  #2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14859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Trial  #3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Avg.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 Type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Tennis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31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75">
                <a:tc>
                  <a:txBody>
                    <a:bodyPr/>
                    <a:lstStyle/>
                    <a:p>
                      <a:pPr marL="91440" marR="36068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Sm.  plastic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31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Styro-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foam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3175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" name="Google Shape;164;p9"/>
          <p:cNvSpPr txBox="1"/>
          <p:nvPr/>
        </p:nvSpPr>
        <p:spPr>
          <a:xfrm>
            <a:off x="2593594" y="6496341"/>
            <a:ext cx="5361305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DESP 3R’s: teacher resource (no date). </a:t>
            </a:r>
            <a:r>
              <a:rPr lang="en-US" sz="1150" i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Unit 3: What is Radon? </a:t>
            </a:r>
            <a:r>
              <a:rPr lang="en-US" sz="1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[Word document]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577309" y="533400"/>
            <a:ext cx="74998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TYPES OF IONIZING RADIATION ACTIVITY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Microsoft Office PowerPoint</Application>
  <PresentationFormat>On-screen Show (4:3)</PresentationFormat>
  <Paragraphs>216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Times New Roman</vt:lpstr>
      <vt:lpstr>Comic Sans MS</vt:lpstr>
      <vt:lpstr>Century Schoolbook</vt:lpstr>
      <vt:lpstr>Arial Black</vt:lpstr>
      <vt:lpstr>Office Theme</vt:lpstr>
      <vt:lpstr>RADON LESSON</vt:lpstr>
      <vt:lpstr>YOU WILL LEARN</vt:lpstr>
      <vt:lpstr>PowerPoint Presentation</vt:lpstr>
      <vt:lpstr>WHAT IS RADON?</vt:lpstr>
      <vt:lpstr>HOW RADON IS FORMED</vt:lpstr>
      <vt:lpstr>PowerPoint Presentation</vt:lpstr>
      <vt:lpstr>TYPES OF IONIZING RADIATION</vt:lpstr>
      <vt:lpstr>TYPES OF IONIZING RADIATION</vt:lpstr>
      <vt:lpstr>PowerPoint Presentation</vt:lpstr>
      <vt:lpstr>PowerPoint Presentation</vt:lpstr>
      <vt:lpstr>PowerPoint Presentation</vt:lpstr>
      <vt:lpstr>HOW RADON AFFECTS YOUR HEALTH</vt:lpstr>
      <vt:lpstr>HOW RADON DAMAGES CELLS</vt:lpstr>
      <vt:lpstr>PowerPoint Presentation</vt:lpstr>
      <vt:lpstr>PowerPoint Presentation</vt:lpstr>
      <vt:lpstr>HOW RADON DAMAGES CELLS</vt:lpstr>
      <vt:lpstr>PowerPoint Presentation</vt:lpstr>
      <vt:lpstr>HOW RADON GETS INTO HOMES</vt:lpstr>
      <vt:lpstr>PowerPoint Presentation</vt:lpstr>
      <vt:lpstr>PowerPoint Presentation</vt:lpstr>
      <vt:lpstr>Pressure  differences are created around a house</vt:lpstr>
      <vt:lpstr>WHAT CAUSES HIGHER RADON LEVELS IN HOMES</vt:lpstr>
      <vt:lpstr>PowerPoint Presentation</vt:lpstr>
      <vt:lpstr>PowerPoint Presentation</vt:lpstr>
      <vt:lpstr>Radon moves from  high pressure area to  a low pressure area</vt:lpstr>
      <vt:lpstr>PowerPoint Presentation</vt:lpstr>
      <vt:lpstr>PowerPoint Presentation</vt:lpstr>
      <vt:lpstr>HOW TO TEST FOR RADON</vt:lpstr>
      <vt:lpstr>PowerPoint Presentation</vt:lpstr>
      <vt:lpstr>HOW RADON IS MEASURED</vt:lpstr>
      <vt:lpstr>WHAT TO DO IF YOUR HOME HAS HIGH RADON LEVELS </vt:lpstr>
      <vt:lpstr>PowerPoint Presentation</vt:lpstr>
      <vt:lpstr>PowerPoint Presentation</vt:lpstr>
      <vt:lpstr>WHAT TO DO IF YOUR HOME HAS HIGH RADON LEVELS</vt:lpstr>
      <vt:lpstr>PowerPoint Presentation</vt:lpstr>
      <vt:lpstr>THIS PRESENTATION WAS ADAPTED FROM THE FOLLOWING RESOURCES</vt:lpstr>
      <vt:lpstr>PowerPoint Presentation</vt:lpstr>
      <vt:lpstr>POSSIBLE POSTER TOPICS:</vt:lpstr>
      <vt:lpstr>ARTWORK REQUIREMENTS</vt:lpstr>
      <vt:lpstr>PRIZES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RADON LESSON</dc:title>
  <dc:creator>camardom</dc:creator>
  <cp:lastModifiedBy>Clement, Lynne</cp:lastModifiedBy>
  <cp:revision>1</cp:revision>
  <dcterms:created xsi:type="dcterms:W3CDTF">2022-05-19T20:00:11Z</dcterms:created>
  <dcterms:modified xsi:type="dcterms:W3CDTF">2022-11-04T18:30:10Z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2019-10-31T00:00:00Z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2022-05-19T00:00:00Z</vt:filetime>
  </property>
</Properties>
</file>